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6" r:id="rId2"/>
    <p:sldId id="304" r:id="rId3"/>
    <p:sldId id="310" r:id="rId4"/>
    <p:sldId id="339" r:id="rId5"/>
    <p:sldId id="305" r:id="rId6"/>
    <p:sldId id="307" r:id="rId7"/>
    <p:sldId id="323" r:id="rId8"/>
    <p:sldId id="326" r:id="rId9"/>
    <p:sldId id="337" r:id="rId10"/>
    <p:sldId id="338" r:id="rId11"/>
    <p:sldId id="333" r:id="rId12"/>
    <p:sldId id="335" r:id="rId13"/>
    <p:sldId id="334" r:id="rId14"/>
    <p:sldId id="325" r:id="rId15"/>
    <p:sldId id="324" r:id="rId16"/>
    <p:sldId id="327" r:id="rId17"/>
    <p:sldId id="328" r:id="rId18"/>
    <p:sldId id="331" r:id="rId19"/>
    <p:sldId id="317" r:id="rId2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9" d="100"/>
          <a:sy n="109" d="100"/>
        </p:scale>
        <p:origin x="16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C09457-3206-4ED3-93A5-7F31B96E37A5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F7B285-BB58-4C4E-8997-1B8D215B726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54CA3-80FF-462A-9090-3644A7ED8CB5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A193-199C-4DC4-ACE4-6337B458F16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1560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58E3-9168-4AA4-A4F6-A2F9B7C4FF09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50B3-4DD2-483F-B745-42AA2834D6DB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8972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4D0F-FC19-49DD-81AC-B0FF224AAC95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EE20-60ED-43AB-A89B-45721818CE1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228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3163-9632-45BC-9795-43C9EB5DA85E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F3659-C241-4FC9-8124-479FA555CFBC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088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510CA-E523-43DA-99F3-369FF43E805D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0FAD-AFE0-4137-987C-E1B6A19596C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467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3AFF-B1F6-4A49-976A-C60BEBC86356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1250-28C0-4B45-9D42-40B859DBE6A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585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6D067-BF3E-4F37-931F-A0B369F906B7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6578-5F88-4E63-A814-DA0B8AB2973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1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7DD1-FC31-451B-AE42-042DB18FD825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ED46-0FE1-4DDB-BA00-ADC929710D3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86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6903-CDAE-43C8-A257-3C57F95C73F5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60C-CDC6-4A16-A7C0-0CCE389467F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4751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7553D-1E35-4A45-946D-844AA1493A63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0AF6-BAFF-4955-B8A3-6384483BD01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119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4827-E019-4FCF-B926-B598BBE131EA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EAB3-1557-4360-B666-3F2BF711732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9171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063F1-8D7E-4388-BB59-0FDD31AB44DF}" type="datetimeFigureOut">
              <a:rPr lang="es-ES"/>
              <a:pPr>
                <a:defRPr/>
              </a:pPr>
              <a:t>21/11/2022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BB0449B-9F90-44C5-B781-336C2B8A0B9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transparencia.c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63613" y="3213100"/>
            <a:ext cx="7216775" cy="24241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/>
            </a:r>
            <a:br>
              <a:rPr lang="es-ES" dirty="0"/>
            </a:br>
            <a:r>
              <a:rPr lang="es-ES" b="1" dirty="0" smtClean="0"/>
              <a:t>TRANSPARENCIA ACTIVA</a:t>
            </a:r>
            <a:endParaRPr lang="es-ES" b="1" dirty="0"/>
          </a:p>
        </p:txBody>
      </p:sp>
      <p:pic>
        <p:nvPicPr>
          <p:cNvPr id="3076" name="4 Imagen" descr="Logo sin tierra con historia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66675"/>
            <a:ext cx="44370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Flujo TA actual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908720"/>
            <a:ext cx="6912767" cy="552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de Transparencia</a:t>
            </a:r>
          </a:p>
        </p:txBody>
      </p:sp>
      <p:sp>
        <p:nvSpPr>
          <p:cNvPr id="10244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ES" altLang="en-US" sz="2400" smtClean="0"/>
              <a:t>Acceso a través de la dirección </a:t>
            </a:r>
            <a:r>
              <a:rPr lang="es-ES" altLang="en-US" sz="2400" smtClean="0">
                <a:hlinkClick r:id="rId3"/>
              </a:rPr>
              <a:t>www.portaltransparencia.cl</a:t>
            </a:r>
            <a:r>
              <a:rPr lang="es-ES" altLang="en-US" sz="2400" smtClean="0"/>
              <a:t> </a:t>
            </a:r>
          </a:p>
        </p:txBody>
      </p:sp>
      <p:pic>
        <p:nvPicPr>
          <p:cNvPr id="10245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412875"/>
            <a:ext cx="88963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7164388" y="1412875"/>
            <a:ext cx="647700" cy="50323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5" name="Conector recto de flecha 4"/>
          <p:cNvCxnSpPr>
            <a:endCxn id="3" idx="2"/>
          </p:cNvCxnSpPr>
          <p:nvPr/>
        </p:nvCxnSpPr>
        <p:spPr>
          <a:xfrm flipV="1">
            <a:off x="7380288" y="1916113"/>
            <a:ext cx="107950" cy="7207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Transparencia</a:t>
            </a:r>
          </a:p>
        </p:txBody>
      </p:sp>
      <p:sp>
        <p:nvSpPr>
          <p:cNvPr id="11268" name="2 Marcador de contenido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algn="just" eaLnBrk="1" hangingPunct="1">
              <a:buFontTx/>
              <a:buChar char="-"/>
            </a:pPr>
            <a:r>
              <a:rPr lang="es-ES" altLang="en-US" sz="2400" smtClean="0"/>
              <a:t>Incorporar correo electrónico y clave del portal</a:t>
            </a:r>
          </a:p>
        </p:txBody>
      </p:sp>
      <p:pic>
        <p:nvPicPr>
          <p:cNvPr id="1126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341438"/>
            <a:ext cx="89646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Transparencia</a:t>
            </a:r>
          </a:p>
        </p:txBody>
      </p:sp>
      <p:pic>
        <p:nvPicPr>
          <p:cNvPr id="12292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33488"/>
            <a:ext cx="8496300" cy="4776787"/>
          </a:xfrm>
        </p:spPr>
      </p:pic>
      <p:sp>
        <p:nvSpPr>
          <p:cNvPr id="6" name="Rectángulo redondeado 5"/>
          <p:cNvSpPr/>
          <p:nvPr/>
        </p:nvSpPr>
        <p:spPr>
          <a:xfrm>
            <a:off x="6156325" y="2133600"/>
            <a:ext cx="719138" cy="1428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8" name="Conector recto de flecha 7"/>
          <p:cNvCxnSpPr/>
          <p:nvPr/>
        </p:nvCxnSpPr>
        <p:spPr>
          <a:xfrm flipH="1" flipV="1">
            <a:off x="6875463" y="2276475"/>
            <a:ext cx="1152525" cy="5048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Transparencia Activa.</a:t>
            </a:r>
          </a:p>
        </p:txBody>
      </p:sp>
      <p:sp>
        <p:nvSpPr>
          <p:cNvPr id="13316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smtClean="0"/>
          </a:p>
        </p:txBody>
      </p:sp>
      <p:pic>
        <p:nvPicPr>
          <p:cNvPr id="13317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8738"/>
            <a:ext cx="88328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de Transparencia</a:t>
            </a:r>
          </a:p>
        </p:txBody>
      </p:sp>
      <p:sp>
        <p:nvSpPr>
          <p:cNvPr id="14340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smtClean="0"/>
          </a:p>
        </p:txBody>
      </p:sp>
      <p:pic>
        <p:nvPicPr>
          <p:cNvPr id="14341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158875"/>
            <a:ext cx="88360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redondeado 9"/>
          <p:cNvSpPr/>
          <p:nvPr/>
        </p:nvSpPr>
        <p:spPr>
          <a:xfrm>
            <a:off x="6011863" y="2420938"/>
            <a:ext cx="720725" cy="1444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5795963" y="2565400"/>
            <a:ext cx="576262" cy="6477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de Transparencia</a:t>
            </a:r>
          </a:p>
        </p:txBody>
      </p:sp>
      <p:pic>
        <p:nvPicPr>
          <p:cNvPr id="15364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412875"/>
            <a:ext cx="8585200" cy="4826000"/>
          </a:xfrm>
        </p:spPr>
      </p:pic>
      <p:sp>
        <p:nvSpPr>
          <p:cNvPr id="6" name="Rectángulo redondeado 5"/>
          <p:cNvSpPr/>
          <p:nvPr/>
        </p:nvSpPr>
        <p:spPr>
          <a:xfrm>
            <a:off x="2411413" y="4724400"/>
            <a:ext cx="4537075" cy="8651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6156325" y="2133600"/>
            <a:ext cx="431800" cy="14287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Transparencia Activa.</a:t>
            </a:r>
          </a:p>
        </p:txBody>
      </p:sp>
      <p:sp>
        <p:nvSpPr>
          <p:cNvPr id="16388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smtClean="0"/>
          </a:p>
        </p:txBody>
      </p:sp>
      <p:pic>
        <p:nvPicPr>
          <p:cNvPr id="1638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328738"/>
            <a:ext cx="8707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redondeado 5"/>
          <p:cNvSpPr/>
          <p:nvPr/>
        </p:nvSpPr>
        <p:spPr>
          <a:xfrm>
            <a:off x="2195513" y="5157788"/>
            <a:ext cx="4824412" cy="2159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cxnSp>
        <p:nvCxnSpPr>
          <p:cNvPr id="4" name="Conector recto de flecha 3"/>
          <p:cNvCxnSpPr/>
          <p:nvPr/>
        </p:nvCxnSpPr>
        <p:spPr>
          <a:xfrm flipH="1">
            <a:off x="2195513" y="3789363"/>
            <a:ext cx="1944687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Portal Transparencia Activa.</a:t>
            </a:r>
          </a:p>
        </p:txBody>
      </p:sp>
      <p:pic>
        <p:nvPicPr>
          <p:cNvPr id="17412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600200"/>
            <a:ext cx="8048625" cy="4525963"/>
          </a:xfrm>
        </p:spPr>
      </p:pic>
      <p:sp>
        <p:nvSpPr>
          <p:cNvPr id="4" name="Rectángulo redondeado 3"/>
          <p:cNvSpPr/>
          <p:nvPr/>
        </p:nvSpPr>
        <p:spPr>
          <a:xfrm>
            <a:off x="6875463" y="2205038"/>
            <a:ext cx="792162" cy="1444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7414" name="CuadroTexto 5"/>
          <p:cNvSpPr txBox="1">
            <a:spLocks noChangeArrowheads="1"/>
          </p:cNvSpPr>
          <p:nvPr/>
        </p:nvSpPr>
        <p:spPr bwMode="auto">
          <a:xfrm>
            <a:off x="5508625" y="3500438"/>
            <a:ext cx="2447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“Enviar a Encargado Transparencia”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CL" altLang="es-CL" sz="1800">
                <a:latin typeface="Arial" panose="020B0604020202020204" pitchFamily="34" charset="0"/>
              </a:rPr>
              <a:t>“Enviar a revisar”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6480175" y="2359025"/>
            <a:ext cx="504825" cy="115252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5472113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sz="400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smtClean="0">
                <a:solidFill>
                  <a:schemeClr val="tx2">
                    <a:lumMod val="75000"/>
                  </a:schemeClr>
                </a:solidFill>
              </a:rPr>
              <a:t>¡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ESO ES TODO POR HOY</a:t>
            </a: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¡GRACIAS!</a:t>
            </a:r>
            <a:endParaRPr lang="es-ES" sz="4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altLang="es-C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Ley de Transparencia </a:t>
            </a:r>
            <a:b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20.285</a:t>
            </a:r>
          </a:p>
        </p:txBody>
      </p:sp>
      <p:sp>
        <p:nvSpPr>
          <p:cNvPr id="4100" name="2 Marcador de contenido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r>
              <a:rPr lang="es-ES" altLang="es-CL" sz="2300" smtClean="0"/>
              <a:t>Con la entrada en vigencia de la Ley Nº 20.285 Sobre Acceso a la Información Pública, los órganos de la Administración del Estado, y como se señala en su Art. 1º …”regula el principio de transparencia de la función pública, el derecho de acceso a la información de los órganos de la Administración del Estado, los procedimientos para el ejercicio del derecho y para su amparo, y las excepciones a la publicidad de la información”. </a:t>
            </a:r>
          </a:p>
          <a:p>
            <a:endParaRPr lang="es-ES" altLang="es-CL" sz="2300" smtClean="0"/>
          </a:p>
          <a:p>
            <a:r>
              <a:rPr lang="es-ES" altLang="es-CL" sz="2300" smtClean="0"/>
              <a:t>En vista de la aprobación de dicha Ley, el año 2015 el municipio firma un convenio con el Consejo para la Transparencia (CPLT), para la implementación del Portal de Transparencia, y a través del Decreto Alcaldicio Nº 9892 de fecha 31 de diciembre de 2018, se aprueba el Reglamento de Acceso a la Información Pública de la I. Municipalidad de Casablanca. Instrumentos vigentes a la fecha.</a:t>
            </a:r>
          </a:p>
          <a:p>
            <a:pPr algn="just" eaLnBrk="1" hangingPunct="1">
              <a:buFontTx/>
              <a:buChar char="-"/>
            </a:pPr>
            <a:endParaRPr lang="es-E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Transparencia Activa</a:t>
            </a:r>
          </a:p>
        </p:txBody>
      </p:sp>
      <p:sp>
        <p:nvSpPr>
          <p:cNvPr id="5124" name="2 Marcador de contenido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805238"/>
          </a:xfrm>
        </p:spPr>
        <p:txBody>
          <a:bodyPr/>
          <a:lstStyle/>
          <a:p>
            <a:pPr>
              <a:defRPr/>
            </a:pPr>
            <a:r>
              <a:rPr lang="es-ES" b="1" dirty="0" smtClean="0"/>
              <a:t>¿Qué es?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s-E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dirty="0" smtClean="0"/>
              <a:t>Es la obligación de mantener a disposición permanente del público, en sus sitios electrónicos, los antecedentes actualizados, al menos una vez al mes.</a:t>
            </a:r>
          </a:p>
          <a:p>
            <a:pPr algn="just" eaLnBrk="1" hangingPunct="1">
              <a:buFontTx/>
              <a:buChar char="-"/>
              <a:defRPr/>
            </a:pPr>
            <a:endParaRPr lang="es-E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Transparencia Activa</a:t>
            </a:r>
          </a:p>
        </p:txBody>
      </p:sp>
      <p:sp>
        <p:nvSpPr>
          <p:cNvPr id="5124" name="2 Marcador de contenido"/>
          <p:cNvSpPr>
            <a:spLocks noGrp="1"/>
          </p:cNvSpPr>
          <p:nvPr>
            <p:ph idx="1"/>
          </p:nvPr>
        </p:nvSpPr>
        <p:spPr>
          <a:xfrm>
            <a:off x="457200" y="1628774"/>
            <a:ext cx="8229600" cy="4176489"/>
          </a:xfrm>
        </p:spPr>
        <p:txBody>
          <a:bodyPr/>
          <a:lstStyle/>
          <a:p>
            <a:pPr>
              <a:defRPr/>
            </a:pPr>
            <a:r>
              <a:rPr lang="es-ES" b="1" dirty="0" smtClean="0"/>
              <a:t>Artículo 22, inciso final Reglamento Interno DAI.</a:t>
            </a:r>
            <a:endParaRPr lang="es-ES" b="1" dirty="0" smtClean="0"/>
          </a:p>
          <a:p>
            <a:pPr algn="just" eaLnBrk="1" hangingPunct="1">
              <a:buFontTx/>
              <a:buChar char="-"/>
              <a:defRPr/>
            </a:pPr>
            <a:r>
              <a:rPr lang="es-ES" altLang="en-US" sz="2400" dirty="0" smtClean="0"/>
              <a:t>Todas las unidades municipales señaladas en el presente artículo y aquellas unidades según su competencia, tienen el deber de proporcionar todos los antecedentes que les corresponde, debidamente digitalizados a más tardar el quinto día de cada mes a la Unidad de Transparencia, cuyo incumplimiento faculta al Alcalde para tomar las medidas administrativas correspondientes dentro del marco legal vigente.</a:t>
            </a:r>
            <a:endParaRPr lang="es-E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0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Materias a informar</a:t>
            </a:r>
          </a:p>
        </p:txBody>
      </p:sp>
      <p:sp>
        <p:nvSpPr>
          <p:cNvPr id="6148" name="Marcador de conteni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s-CL" altLang="es-CL" smtClean="0"/>
              <a:t>Su estructura orgánica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s-CL" altLang="es-CL" smtClean="0"/>
              <a:t>Facultades, funciones y atribuciones de cada una de las unidades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s-CL" altLang="es-CL" smtClean="0"/>
              <a:t>Marco normativo aplicable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s-CL" altLang="es-CL" smtClean="0"/>
              <a:t>Remuneraciones: planta, contrata, código del trabajo, honorarios (subtítulo 21 del clasificador presupuestario).</a:t>
            </a:r>
          </a:p>
          <a:p>
            <a:pPr marL="514350" indent="-514350">
              <a:buFont typeface="Calibri" panose="020F0502020204030204" pitchFamily="34" charset="0"/>
              <a:buAutoNum type="alphaLcParenR"/>
            </a:pPr>
            <a:r>
              <a:rPr lang="es-CL" altLang="es-CL" smtClean="0"/>
              <a:t>Contrataciones: arriendos, compras menores a 3 UTM, cajas chicas.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Materias a informar</a:t>
            </a:r>
          </a:p>
        </p:txBody>
      </p:sp>
      <p:sp>
        <p:nvSpPr>
          <p:cNvPr id="7172" name="Marcador de contenido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f) Transferencias de fondos a personas jurídicas y privadas (clasificador 24 y 33). </a:t>
            </a:r>
            <a:r>
              <a:rPr lang="es-MX" altLang="es-CL" smtClean="0"/>
              <a:t>os aportes o pagos por concepto de subsidios, subvenciones, becas y aportes para la inversión o para la formación de capital, y, en general, cualquier otro traspaso de recursos públicos que efectúen los servicios u organismos de la Administración del Estado a personas naturales o jurídicas, sin que medie una contraprestación recíproca en bienes o servicios.</a:t>
            </a:r>
            <a:endParaRPr lang="es-CL" altLang="es-C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Materias a informar</a:t>
            </a:r>
          </a:p>
        </p:txBody>
      </p:sp>
      <p:sp>
        <p:nvSpPr>
          <p:cNvPr id="8196" name="Marcador de conteni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g) Actos y resoluciones con efectos sobre terceros: convenios, concursos públicos, actos administrativos sansonatorios, patentes comerciales, permisos de obra, concesiones, expropiaciones, acciones que convoquen audiencias públicas.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h)Trámites ante el organismo.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i) Programas y subsidios propios y sus beneficiarios.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j) Mecanismos de participación ciudadana (COSOC, Consejos escolares y de salud).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Materias a informar</a:t>
            </a:r>
          </a:p>
        </p:txBody>
      </p:sp>
      <p:sp>
        <p:nvSpPr>
          <p:cNvPr id="9220" name="Marcador de contenido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k) Presupuesto: modificaciones presupuestarias, pasivos, balances, ejecución presupuestaria.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l) Auditorias al ejercicio presupuestario, tanto internas como externas.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altLang="es-CL" smtClean="0"/>
              <a:t>m) Participación en otras entidades.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5 Imagen" descr="fondo6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4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000" dirty="0" smtClean="0">
                <a:solidFill>
                  <a:schemeClr val="tx2">
                    <a:lumMod val="75000"/>
                  </a:schemeClr>
                </a:solidFill>
              </a:rPr>
              <a:t>Flujo TA portal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109061"/>
            <a:ext cx="7560840" cy="51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560</Words>
  <Application>Microsoft Office PowerPoint</Application>
  <PresentationFormat>Presentación en pantalla (4:3)</PresentationFormat>
  <Paragraphs>44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Ley de Transparencia  20.285</vt:lpstr>
      <vt:lpstr>Transparencia Activa</vt:lpstr>
      <vt:lpstr>Transparencia Activa</vt:lpstr>
      <vt:lpstr>Materias a informar</vt:lpstr>
      <vt:lpstr>Materias a informar</vt:lpstr>
      <vt:lpstr>Materias a informar</vt:lpstr>
      <vt:lpstr>Materias a informar</vt:lpstr>
      <vt:lpstr>Flujo TA portal</vt:lpstr>
      <vt:lpstr>Flujo TA actual</vt:lpstr>
      <vt:lpstr>Portal de Transparencia</vt:lpstr>
      <vt:lpstr>Portal Transparencia</vt:lpstr>
      <vt:lpstr>Portal Transparencia</vt:lpstr>
      <vt:lpstr>Portal Transparencia Activa.</vt:lpstr>
      <vt:lpstr>Portal de Transparencia</vt:lpstr>
      <vt:lpstr>Portal de Transparencia</vt:lpstr>
      <vt:lpstr>Portal Transparencia Activa.</vt:lpstr>
      <vt:lpstr>Portal Transparencia Activa.</vt:lpstr>
      <vt:lpstr> ¡ESO ES TODO POR HOY! 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Estratégico y Territorial de Seguridad Publica Valparaíso Enero Septiembre 2018</dc:title>
  <dc:creator>seguridad</dc:creator>
  <cp:lastModifiedBy>Transparencia</cp:lastModifiedBy>
  <cp:revision>300</cp:revision>
  <dcterms:created xsi:type="dcterms:W3CDTF">2018-12-11T19:29:40Z</dcterms:created>
  <dcterms:modified xsi:type="dcterms:W3CDTF">2022-11-21T14:56:55Z</dcterms:modified>
</cp:coreProperties>
</file>